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7" r:id="rId2"/>
    <p:sldId id="262" r:id="rId3"/>
    <p:sldId id="265" r:id="rId4"/>
    <p:sldId id="266" r:id="rId5"/>
    <p:sldId id="349" r:id="rId6"/>
    <p:sldId id="271" r:id="rId7"/>
    <p:sldId id="347" r:id="rId8"/>
    <p:sldId id="272" r:id="rId9"/>
    <p:sldId id="273" r:id="rId10"/>
    <p:sldId id="274" r:id="rId11"/>
    <p:sldId id="277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313" r:id="rId24"/>
    <p:sldId id="314" r:id="rId25"/>
    <p:sldId id="317" r:id="rId26"/>
    <p:sldId id="318" r:id="rId27"/>
    <p:sldId id="319" r:id="rId28"/>
    <p:sldId id="321" r:id="rId29"/>
    <p:sldId id="322" r:id="rId30"/>
    <p:sldId id="323" r:id="rId31"/>
    <p:sldId id="327" r:id="rId32"/>
    <p:sldId id="329" r:id="rId33"/>
    <p:sldId id="33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54D2-509E-49D4-BDB2-55D379B0A45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6BF7-74FE-462C-A8BF-56044B2CE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EA206EE-7EAF-4398-8040-35A32D6DFBD0}" type="slidenum">
              <a:rPr lang="ru-RU" altLang="ru-RU" smtClean="0"/>
              <a:pPr>
                <a:spcBef>
                  <a:spcPct val="0"/>
                </a:spcBef>
              </a:pPr>
              <a:t>32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0060FA-EADD-4C4D-B2CD-C5775EB8BE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806053"/>
            <a:ext cx="8604448" cy="5756048"/>
          </a:xfrm>
          <a:prstGeom prst="rect">
            <a:avLst/>
          </a:prstGeom>
        </p:spPr>
        <p:txBody>
          <a:bodyPr wrap="square" lIns="76819" tIns="38410" rIns="76819" bIns="38410">
            <a:spAutoFit/>
          </a:bodyPr>
          <a:lstStyle/>
          <a:p>
            <a:endParaRPr lang="ru-RU" sz="2700" b="1" i="1" dirty="0" smtClean="0"/>
          </a:p>
          <a:p>
            <a:pPr algn="ctr"/>
            <a:endParaRPr lang="ru-RU" sz="2700" b="1" i="1" dirty="0" smtClean="0"/>
          </a:p>
          <a:p>
            <a:pPr algn="ctr"/>
            <a:endParaRPr lang="ru-RU" sz="2700" b="1" i="1" dirty="0" smtClean="0"/>
          </a:p>
          <a:p>
            <a:pPr algn="ctr"/>
            <a:endParaRPr lang="ru-RU" sz="2700" b="1" i="1" dirty="0" smtClean="0"/>
          </a:p>
          <a:p>
            <a:pPr algn="ctr"/>
            <a:r>
              <a:rPr lang="ru-RU" sz="2700" b="1" dirty="0" smtClean="0"/>
              <a:t>Вебинар: «Оценка читательской грамотности </a:t>
            </a:r>
          </a:p>
          <a:p>
            <a:pPr algn="ctr"/>
            <a:r>
              <a:rPr lang="ru-RU" sz="2700" b="1" dirty="0" smtClean="0"/>
              <a:t>в рамках международного исследования </a:t>
            </a:r>
          </a:p>
          <a:p>
            <a:pPr algn="ctr"/>
            <a:r>
              <a:rPr lang="en-US" sz="2700" b="1" dirty="0" smtClean="0"/>
              <a:t>PISA</a:t>
            </a:r>
            <a:r>
              <a:rPr lang="ru-RU" sz="2700" b="1" dirty="0" smtClean="0"/>
              <a:t>-2018»</a:t>
            </a:r>
            <a:endParaRPr lang="ru-RU" sz="2700" b="1" i="1" dirty="0" smtClean="0"/>
          </a:p>
          <a:p>
            <a:endParaRPr lang="en-US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Москва</a:t>
            </a:r>
          </a:p>
          <a:p>
            <a:pPr algn="ctr"/>
            <a:r>
              <a:rPr lang="ru-RU" sz="2400" b="1" dirty="0" smtClean="0"/>
              <a:t>16 марта 2018 </a:t>
            </a:r>
            <a:r>
              <a:rPr lang="ru-RU" sz="2400" b="1" dirty="0"/>
              <a:t>года 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3919" y="298503"/>
            <a:ext cx="679087" cy="10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17378" y="131582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ФГБНУ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ИСРО РАО»</a:t>
            </a:r>
          </a:p>
        </p:txBody>
      </p:sp>
    </p:spTree>
    <p:extLst>
      <p:ext uri="{BB962C8B-B14F-4D97-AF65-F5344CB8AC3E}">
        <p14:creationId xmlns:p14="http://schemas.microsoft.com/office/powerpoint/2010/main" val="26332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274639"/>
            <a:ext cx="8229600" cy="11430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Выявление буквального смысла (один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61979"/>
              </p:ext>
            </p:extLst>
          </p:nvPr>
        </p:nvGraphicFramePr>
        <p:xfrm>
          <a:off x="755576" y="1259862"/>
          <a:ext cx="8280920" cy="51934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Предлагается выбрать одно из четырех чувств, которое испытывал герой в конце рассказа, и объяснить ответ, ссылаясь на текст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фраза из текста о характере героя.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Задание: Приведите 2 причины, подтверждающие эту черту характера.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Газетная статья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4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фраза из блога.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Вопрос: Что автор имеет в виду?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Блог профессора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основная мысль, сформулированная в начале статьи,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один пример из текста, доказывающий ее.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Задание: Приведите ещё один пример, подтверждающий эту мысль.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в онлайн-газете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274639"/>
            <a:ext cx="8229600" cy="11430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Обобщение и формулирование выводов (один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25045"/>
              </p:ext>
            </p:extLst>
          </p:nvPr>
        </p:nvGraphicFramePr>
        <p:xfrm>
          <a:off x="755576" y="1337590"/>
          <a:ext cx="8280920" cy="48277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сайте описаны некоторые особенности....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Задание: Приведите пример одной такой особенности.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Официальный сайт организации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основная мысль, сформулированная в последнем предложении статьи.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Вопрос: Какая информация, представленная автором, подтверждает это высказывание?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Научно-популярная статья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оценочное высказывание о герое рассказа.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Вопрос: Какая информация, приведенная в тексте, подтверждает это утверждение?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Биографическая справка</a:t>
                      </a:r>
                    </a:p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274639"/>
            <a:ext cx="8229600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Обобщение и формулирование выводов 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76141"/>
              </p:ext>
            </p:extLst>
          </p:nvPr>
        </p:nvGraphicFramePr>
        <p:xfrm>
          <a:off x="611560" y="1300356"/>
          <a:ext cx="8280920" cy="4869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Какой заголовок вы предложили бы, исходя из содержания текста?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плакаты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Приводится предложение из текста, содержащее один из взглядов на решение поднимаемой в статье проблемы.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Задание: Объясните, что, скорее всего, имеет в виду автор цитаты, используя информацию из двух источников.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1-ый текст - научно-популярная статья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2-ой текст - газетная статья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задании дается новая информация - предложение одного из участников события.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Вопрос: Вы согласны с данным предложением?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Предлагается выбрать «Да» или «Нет» и объяснить свой ответ, используя информацию из таблицы.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1-ый текст - переписка в чате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2-ой текст - статистическая таблица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en-US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качества и надежности (один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66058"/>
              </p:ext>
            </p:extLst>
          </p:nvPr>
        </p:nvGraphicFramePr>
        <p:xfrm>
          <a:off x="677085" y="1485655"/>
          <a:ext cx="8280920" cy="3488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ли эта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веб-страница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надежным источником информации об...?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Необходимо отметить «Да» или «Нет» и объяснить свой ответ.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Веб-страница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компании-производителя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Зачем компания ссылается в своей статье на такие организации, как...?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Веб-страница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компании-производителя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Ответить на вопрос, почему не следует верить информации, размещенной пользователями на форуме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 на форуме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896" y="274639"/>
            <a:ext cx="8229600" cy="11430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качества и надежности 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34916"/>
              </p:ext>
            </p:extLst>
          </p:nvPr>
        </p:nvGraphicFramePr>
        <p:xfrm>
          <a:off x="755576" y="1300356"/>
          <a:ext cx="8280920" cy="48581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Указано, что участники переписки пришли к единому мнению, используя два разных источника.</a:t>
                      </a: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Вопрос: Считаете ли вы эти источники надежными. Отметьте «Да» или «Нет». Объясните свой ответ для каждого источника.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Переписка в чате</a:t>
                      </a:r>
                    </a:p>
                    <a:p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написал наиболее заслуживающий доверия ответ на вопрос...?</a:t>
                      </a: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Предлагается выбрать одного из четырех участников форума и объяснить ответ.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Переписка на форуме</a:t>
                      </a:r>
                    </a:p>
                    <a:p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Указано, что часть информации в сообщении на одном чате отличается от информации на другом чате.</a:t>
                      </a: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Вопрос: Какой из этих двух чатов заслуживает большего доверия?</a:t>
                      </a: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Приведите 1 аргумент в пользу своего ответа.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разных чата на одну тему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274639"/>
            <a:ext cx="8229600" cy="11430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Размышление над содержанием и формой текста (один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58050"/>
              </p:ext>
            </p:extLst>
          </p:nvPr>
        </p:nvGraphicFramePr>
        <p:xfrm>
          <a:off x="755576" y="1539902"/>
          <a:ext cx="8280920" cy="45533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ли это объявление нейтральным (объективным) источником информации об...?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Необходимо отметить «Да» или «Нет» и привести 1 пример из текста для обоснования ответа.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Текст-приглашение, включающий тезисы из научно-популярной статьи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Вопрос: Для чего в статье  даны отзывы очевидцев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Туристическая брошюра, содержащая описание места, предложения, справочную информацию и отзывы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Отмечено, что на рисунке в тексте изображается....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Вопрос: Как этот рисунок иллюстрирует проблему, поднимаемую в тексте?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Научно-популярная статья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0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0949" y="334118"/>
            <a:ext cx="8223539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Размышление над содержанием и формой текста 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68426"/>
              </p:ext>
            </p:extLst>
          </p:nvPr>
        </p:nvGraphicFramePr>
        <p:xfrm>
          <a:off x="683568" y="1417639"/>
          <a:ext cx="8280920" cy="45533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Указано, что два источника имеют разные цели.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Задание: Опишите цель первого источника и цель второго источника, а также укажите, как эти цели отличаются друг от друга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1-ый текст - биография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газетная статья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Вопрос: Считаете ли вы, что автор этой рецензии согласен с версией... о том, что произошло...?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Отметьте «Да» или «Нет» и обоснуйте свой ответ, приведя 2 примера из текста.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1-ый текст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профессора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рецензия на книгу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Принять и обосновать собственное решение относительно поднимаемой проблемы, проанализировав разные точки зрения, описанные в текстах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1-й текст - газетная статья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веб-сайт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(описание исторического места)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3-ий текст - официальное письмо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888" y="265928"/>
            <a:ext cx="8229600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Обнаружение и устранение противоречий 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20986"/>
              </p:ext>
            </p:extLst>
          </p:nvPr>
        </p:nvGraphicFramePr>
        <p:xfrm>
          <a:off x="683568" y="1408928"/>
          <a:ext cx="8280920" cy="48277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Указано, что в двух текстах говорится об одном предмете.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Вопрос: В чём состоит различие между этими двумя текстами, когда речь идет о...?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1-ый текст-приглашение, включающий тезисы из научно-популярной статьи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веб-страница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компании-производителя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из двух источников будет более полезен для реферата по теме...?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Предлагается выбрать источник и объяснить свой ответ, используя информацию из выбранного источника.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1-ый текст - биография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газетная статья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выразить собственное мнение, основываясь на информации из прочитанных источников.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обоснования ответа требуется привести конкретную информацию из источников.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1-ый текст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профессора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2-ой текст - рецензия на книгу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3-ий текст - научно-популярная статья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91" y="404664"/>
            <a:ext cx="8229600" cy="1195536"/>
          </a:xfrm>
        </p:spPr>
        <p:txBody>
          <a:bodyPr/>
          <a:lstStyle/>
          <a:p>
            <a:pPr marL="0" indent="0" algn="ctr">
              <a:lnSpc>
                <a:spcPts val="3800"/>
              </a:lnSpc>
              <a:buNone/>
            </a:pPr>
            <a:r>
              <a:rPr lang="ru-RU" sz="3200" dirty="0" smtClean="0"/>
              <a:t>Факторы, определяющие трудность заданий </a:t>
            </a:r>
            <a:r>
              <a:rPr lang="ru-RU" sz="3200" dirty="0" smtClean="0">
                <a:solidFill>
                  <a:srgbClr val="FF0000"/>
                </a:solidFill>
              </a:rPr>
              <a:t>(1)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80322"/>
            <a:ext cx="7848872" cy="4876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Поиск и извлечение информации из текста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число единиц информации, которые читателю надо найти,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количество «зияний» в тексте, которые читателю надо мысленно восстановить,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объем и однозначность единиц информации, между которыми читателю предстоит сделать выбор,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объем и сложность текста.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3876" y="1124744"/>
            <a:ext cx="7776864" cy="1143000"/>
          </a:xfrm>
        </p:spPr>
        <p:txBody>
          <a:bodyPr>
            <a:normAutofit fontScale="90000"/>
          </a:bodyPr>
          <a:lstStyle/>
          <a:p>
            <a:pPr marL="0" lvl="0" indent="0" algn="l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 2.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и интерпретация сообщений текста</a:t>
            </a:r>
            <a:r>
              <a:rPr lang="ru-RU" sz="2400" b="1" kern="0" dirty="0">
                <a:solidFill>
                  <a:srgbClr val="FF0000"/>
                </a:solidFill>
                <a:effectLst/>
              </a:rPr>
              <a:t/>
            </a:r>
            <a:br>
              <a:rPr lang="ru-RU" sz="2400" b="1" kern="0" dirty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2492896"/>
            <a:ext cx="6400800" cy="3474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Придумать название или сочинить вступление к тексту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Объяснить порядок действий в простой инструкции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Восстановить названия осей на графике или столбиков в таблице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Дать характеристику герою повествования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Объяснить назначение карты или рисунка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69" y="0"/>
            <a:ext cx="1356465" cy="5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24329" y="0"/>
            <a:ext cx="1619672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7944" y="1462626"/>
            <a:ext cx="5688632" cy="60592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Читательская грамотность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157" y="2704383"/>
            <a:ext cx="8561040" cy="21602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rgbClr val="000099"/>
                </a:solidFill>
              </a:rPr>
              <a:t>способность человека </a:t>
            </a:r>
            <a:r>
              <a:rPr lang="ru-RU" altLang="ru-RU" b="1" dirty="0" smtClean="0">
                <a:solidFill>
                  <a:srgbClr val="000099"/>
                </a:solidFill>
              </a:rPr>
              <a:t>понимать и использовать тексты,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srgbClr val="000099"/>
                </a:solidFill>
              </a:rPr>
              <a:t>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pPr>
              <a:lnSpc>
                <a:spcPct val="150000"/>
              </a:lnSpc>
            </a:pPr>
            <a:endParaRPr lang="ru-RU" altLang="ru-RU" dirty="0"/>
          </a:p>
        </p:txBody>
      </p:sp>
      <p:pic>
        <p:nvPicPr>
          <p:cNvPr id="1026" name="Picture 2" descr="C:\Users\ГАЛИНА\Downloads\книг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0713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0402" y="8680"/>
            <a:ext cx="1753598" cy="540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39" y="0"/>
            <a:ext cx="1441017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488" y="188640"/>
            <a:ext cx="7953000" cy="99060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ru-RU" sz="3600" dirty="0" smtClean="0"/>
              <a:t>Факторы, определяющие трудность заданий </a:t>
            </a:r>
            <a:r>
              <a:rPr lang="ru-RU" sz="3600" dirty="0" smtClean="0">
                <a:solidFill>
                  <a:srgbClr val="FF0000"/>
                </a:solidFill>
              </a:rPr>
              <a:t>(2)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17569"/>
            <a:ext cx="7920880" cy="4876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Интеграция и интерпретация информации из текста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число единиц информации, которые читателю надо связать в единую картину,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тип связи между единицами информации, который требуется установить (например, найти сходство, как правило, легче, чем найти различие),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наличие конкурирующих единиц информации, между которыми читателю предстоит сделать выбор,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характер текста: чем он длиннее, чем более абстрактен, чем меньше читатель знаком с предметом обсуждения, тем труднее соединить сообщения текста в общую картину. 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04295"/>
            <a:ext cx="7560840" cy="1143000"/>
          </a:xfrm>
        </p:spPr>
        <p:txBody>
          <a:bodyPr>
            <a:normAutofit/>
          </a:bodyPr>
          <a:lstStyle/>
          <a:p>
            <a:pPr marL="0" lvl="0" indent="0" algn="l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 3.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Осмысление и оценивание информации текста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771" y="1916832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811213" indent="-3683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Высказать и обосновать собственную точку зрения на предмет, обсуждаемый в тексте</a:t>
            </a:r>
          </a:p>
          <a:p>
            <a:pPr marL="811213" indent="-3683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Подтвердить какое-либо утверждение текста на основе собственного опыта</a:t>
            </a:r>
          </a:p>
          <a:p>
            <a:pPr marL="811213" indent="-3683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Оценить утверждение текста с точки зрения собственных моральных или эстетических представлений</a:t>
            </a:r>
          </a:p>
          <a:p>
            <a:pPr marL="811213" indent="-3683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Высказать свое мнение о качестве приведенных в тексте доказательств</a:t>
            </a:r>
          </a:p>
          <a:p>
            <a:pPr marL="811213" indent="-3683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Определить ценность текста для решения определенной задачи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96337" y="0"/>
            <a:ext cx="1547664" cy="51690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1872"/>
            <a:ext cx="7920880" cy="1123528"/>
          </a:xfrm>
        </p:spPr>
        <p:txBody>
          <a:bodyPr/>
          <a:lstStyle/>
          <a:p>
            <a:pPr marL="0" indent="0" algn="ctr">
              <a:lnSpc>
                <a:spcPts val="3200"/>
              </a:lnSpc>
              <a:buNone/>
            </a:pPr>
            <a:r>
              <a:rPr lang="ru-RU" sz="3200" dirty="0" smtClean="0"/>
              <a:t>Факторы, определяющие трудность заданий </a:t>
            </a:r>
            <a:r>
              <a:rPr lang="ru-RU" sz="3200" dirty="0" smtClean="0">
                <a:solidFill>
                  <a:srgbClr val="FF0000"/>
                </a:solidFill>
              </a:rPr>
              <a:t>(3)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776864" cy="4876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Рефлексия (осмысление) и оценка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требуемый тип осмысления (например, сравнить два факта легче, чем построить предположение на основе этих фактов),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тип внетекстового знания, которое необходимо читателю для понимания текста (например, труднее ответить на вопрос, который требует не общежитейского, а специализированного знания),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размер и степень абстрактности текста.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6851104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/>
              <a:t>Определение уровней читательской грамотности</a:t>
            </a:r>
            <a:endParaRPr lang="ru-RU" sz="4400" dirty="0"/>
          </a:p>
        </p:txBody>
      </p:sp>
      <p:pic>
        <p:nvPicPr>
          <p:cNvPr id="3" name="Рисунок 2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96337" y="0"/>
            <a:ext cx="1547664" cy="516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5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0892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Уровни функциональной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грамотности </a:t>
            </a:r>
            <a:r>
              <a:rPr lang="en-US" sz="3200" dirty="0" smtClean="0">
                <a:solidFill>
                  <a:srgbClr val="FF0000"/>
                </a:solidFill>
              </a:rPr>
              <a:t>PISA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5779" name="Text Box 366"/>
          <p:cNvSpPr txBox="1">
            <a:spLocks noChangeArrowheads="1"/>
          </p:cNvSpPr>
          <p:nvPr/>
        </p:nvSpPr>
        <p:spPr bwMode="auto">
          <a:xfrm>
            <a:off x="4356100" y="2204864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b="0" dirty="0">
                <a:solidFill>
                  <a:schemeClr val="tx1"/>
                </a:solidFill>
              </a:rPr>
              <a:t>Самостоятельно мыслящие и способные функционировать в сложных условиях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0" name="Text Box 367"/>
          <p:cNvSpPr txBox="1">
            <a:spLocks noChangeArrowheads="1"/>
          </p:cNvSpPr>
          <p:nvPr/>
        </p:nvSpPr>
        <p:spPr bwMode="auto">
          <a:xfrm>
            <a:off x="4356100" y="3357563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 dirty="0">
                <a:solidFill>
                  <a:schemeClr val="tx1"/>
                </a:solidFill>
              </a:rPr>
              <a:t>4 уровень</a:t>
            </a:r>
            <a:r>
              <a:rPr lang="ru-RU" sz="1800" b="0" dirty="0">
                <a:solidFill>
                  <a:schemeClr val="tx1"/>
                </a:solidFill>
              </a:rPr>
              <a:t> – проявляется способность использовать имеющиеся знания и умения для получения новой информации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1" name="Text Box 368"/>
          <p:cNvSpPr txBox="1">
            <a:spLocks noChangeArrowheads="1"/>
          </p:cNvSpPr>
          <p:nvPr/>
        </p:nvSpPr>
        <p:spPr bwMode="auto">
          <a:xfrm>
            <a:off x="4356100" y="4797425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 dirty="0">
                <a:solidFill>
                  <a:schemeClr val="tx1"/>
                </a:solidFill>
              </a:rPr>
              <a:t>2 уровень</a:t>
            </a:r>
            <a:r>
              <a:rPr lang="ru-RU" sz="1800" b="0" dirty="0">
                <a:solidFill>
                  <a:schemeClr val="tx1"/>
                </a:solidFill>
              </a:rPr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2" name="Правая фигурная скобка 368"/>
          <p:cNvSpPr>
            <a:spLocks/>
          </p:cNvSpPr>
          <p:nvPr/>
        </p:nvSpPr>
        <p:spPr bwMode="auto">
          <a:xfrm>
            <a:off x="4140200" y="1989138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5783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3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96337" y="0"/>
            <a:ext cx="1547664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563" y="188640"/>
            <a:ext cx="7128792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6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77686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Соединить в точной последовательности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 единиц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различных частей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смешанного текста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незнакомого содержания</a:t>
            </a:r>
            <a:endParaRPr lang="ru-RU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6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848872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Интегрировать и интерпретировать сообщения текста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Строить многочисленные умозаключения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равнивать и противопоставлять, демонстрируя полноту, точность и детальность понимания всего текста и его отдельных частей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Интегрировать информацию из нескольких текстов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Иметь дело с 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незнакомым абстрактным и противоречивым содержанием</a:t>
            </a:r>
            <a:endParaRPr lang="ru-RU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6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Осмыслить и оценить сообщения текста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Высказывать предположения на основе текста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Критически оценивать сложный текст на незнакомую тему. При этом демонстрировать тонкое понимание связи текста и внетекстового знания.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Строить оценку одновременно по нескольким основаниям или с нескольких точек зрения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76" y="260648"/>
            <a:ext cx="7200800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2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703" y="1412776"/>
            <a:ext cx="79208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одну или несколько единиц информации, отвечающей нескольким критериям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содержит небольшое количество конкурирующей информации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2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936" y="1412776"/>
            <a:ext cx="7725544" cy="5112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Интегрировать и интерпретировать сообщения текста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Определить основную мысль текста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Понять отношения отдельных сообщений текста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Построить или применить простые понятия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Истолковать значение небольшой части текста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Искомая информация не выделена в тексте специально, но для её понимания требуются простые мыслительные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2535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Факторы, определяющие трудность текста: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916832"/>
            <a:ext cx="7992888" cy="47811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Формат (сплошные, несплошные, смешанные, составные)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Количество гипертекстовых связей (один текст, множественный текст)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Тип (описание, повествование, рассуждение, толкование, инструкция, переговоры)</a:t>
            </a:r>
            <a:r>
              <a:rPr lang="ru-RU" dirty="0" smtClean="0">
                <a:solidFill>
                  <a:schemeClr val="tx1"/>
                </a:solidFill>
                <a:sym typeface="Symbol"/>
              </a:rPr>
              <a:t>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Объем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Грамматическая сложность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Предполагаемая степень знакомства читателя с предметом описания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ym typeface="Symbol"/>
              </a:rPr>
              <a:t></a:t>
            </a:r>
            <a:r>
              <a:rPr lang="en-US" sz="1900" dirty="0" smtClean="0">
                <a:sym typeface="Symbol"/>
              </a:rPr>
              <a:t>PISA</a:t>
            </a:r>
            <a:r>
              <a:rPr lang="ru-RU" sz="1900" dirty="0" smtClean="0">
                <a:sym typeface="Symbol"/>
              </a:rPr>
              <a:t> опирается на типологию текстов, разработанную </a:t>
            </a:r>
            <a:r>
              <a:rPr lang="ru-RU" sz="1900" dirty="0" err="1" smtClean="0">
                <a:sym typeface="Symbol"/>
              </a:rPr>
              <a:t>Э.Верлихом</a:t>
            </a:r>
            <a:endParaRPr lang="ru-RU" sz="1900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24328" y="0"/>
            <a:ext cx="1623199" cy="5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25544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Типы заданий 2 уровня сложности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725544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Осмыслить и оценить сообщения текста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или связать текст и внетекстовые знания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 сообщение текста, опираясь на личный опыт или отношение читателя к предмету авторского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val="2203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71600" y="118061"/>
            <a:ext cx="8172400" cy="11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32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Особенности оценки: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смысловое чтение и работа с информацией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87624" y="1395663"/>
            <a:ext cx="74558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 algn="just">
              <a:defRPr/>
            </a:pPr>
            <a:r>
              <a:rPr lang="ru-RU" sz="2800" dirty="0">
                <a:latin typeface="Arial" charset="0"/>
              </a:rPr>
              <a:t>	</a:t>
            </a:r>
            <a:r>
              <a:rPr lang="ru-RU" sz="2800" dirty="0" smtClean="0">
                <a:latin typeface="Arial" charset="0"/>
              </a:rPr>
              <a:t>Направленность </a:t>
            </a:r>
            <a:r>
              <a:rPr lang="ru-RU" sz="2800" dirty="0">
                <a:latin typeface="Arial" charset="0"/>
              </a:rPr>
              <a:t>на выявление у учащихся </a:t>
            </a:r>
            <a:r>
              <a:rPr lang="ru-RU" sz="2800" b="1" dirty="0">
                <a:latin typeface="Arial" charset="0"/>
              </a:rPr>
              <a:t>сформированности умений: </a:t>
            </a:r>
          </a:p>
          <a:p>
            <a:pPr algn="just">
              <a:defRPr/>
            </a:pPr>
            <a:r>
              <a:rPr lang="ru-RU" sz="2800" b="1" dirty="0">
                <a:latin typeface="Arial" charset="0"/>
              </a:rPr>
              <a:t>	- читать и понимать различные тексты</a:t>
            </a:r>
            <a:r>
              <a:rPr lang="ru-RU" sz="2800" dirty="0">
                <a:latin typeface="Arial" charset="0"/>
              </a:rPr>
              <a:t>, включая и учебные;</a:t>
            </a:r>
          </a:p>
          <a:p>
            <a:pPr algn="just">
              <a:defRPr/>
            </a:pPr>
            <a:r>
              <a:rPr lang="ru-RU" sz="2800" dirty="0">
                <a:latin typeface="Arial" charset="0"/>
              </a:rPr>
              <a:t>	- </a:t>
            </a:r>
            <a:r>
              <a:rPr lang="ru-RU" sz="2800" b="1" dirty="0">
                <a:latin typeface="Arial" charset="0"/>
              </a:rPr>
              <a:t>работать с информацией</a:t>
            </a:r>
            <a:r>
              <a:rPr lang="ru-RU" sz="2800" dirty="0">
                <a:latin typeface="Arial" charset="0"/>
              </a:rPr>
              <a:t>, представленной в различной форме;</a:t>
            </a:r>
          </a:p>
          <a:p>
            <a:pPr algn="just">
              <a:defRPr/>
            </a:pPr>
            <a:r>
              <a:rPr lang="ru-RU" sz="2800" dirty="0">
                <a:latin typeface="Arial" charset="0"/>
              </a:rPr>
              <a:t>	</a:t>
            </a:r>
            <a:r>
              <a:rPr lang="ru-RU" sz="2800" b="1" dirty="0">
                <a:latin typeface="Arial" charset="0"/>
              </a:rPr>
              <a:t>- использовать полученную в тексте информацию </a:t>
            </a:r>
            <a:r>
              <a:rPr lang="ru-RU" sz="2800" dirty="0">
                <a:latin typeface="Arial" charset="0"/>
              </a:rPr>
              <a:t>для решения различных учебно-познавательных и учебно-практических задач</a:t>
            </a:r>
            <a:r>
              <a:rPr lang="ru-RU" sz="2800" dirty="0" smtClean="0">
                <a:latin typeface="Arial" charset="0"/>
              </a:rPr>
              <a:t>.</a:t>
            </a: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5ECE2-29C4-41D6-8B1D-91F2FE2A3ACD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40964" name="Скругленный прямоугольник 3"/>
          <p:cNvSpPr>
            <a:spLocks noChangeArrowheads="1"/>
          </p:cNvSpPr>
          <p:nvPr/>
        </p:nvSpPr>
        <p:spPr bwMode="auto">
          <a:xfrm>
            <a:off x="4464050" y="1557338"/>
            <a:ext cx="4392613" cy="1042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40965" name="Прямоугольник 19"/>
          <p:cNvSpPr>
            <a:spLocks noChangeArrowheads="1"/>
          </p:cNvSpPr>
          <p:nvPr/>
        </p:nvSpPr>
        <p:spPr bwMode="auto">
          <a:xfrm>
            <a:off x="4518025" y="1539875"/>
            <a:ext cx="45005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>Общее понимание, ориентация в тексте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поиск и выявление разного вида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прямые выводы и заключения на основе фактов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понимание основной идеи</a:t>
            </a:r>
          </a:p>
        </p:txBody>
      </p:sp>
      <p:sp>
        <p:nvSpPr>
          <p:cNvPr id="40966" name="Скругленный прямоугольник 20"/>
          <p:cNvSpPr>
            <a:spLocks noChangeArrowheads="1"/>
          </p:cNvSpPr>
          <p:nvPr/>
        </p:nvSpPr>
        <p:spPr bwMode="auto">
          <a:xfrm>
            <a:off x="4464050" y="2798763"/>
            <a:ext cx="4429125" cy="149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40967" name="Прямоугольник 21"/>
          <p:cNvSpPr>
            <a:spLocks noChangeArrowheads="1"/>
          </p:cNvSpPr>
          <p:nvPr/>
        </p:nvSpPr>
        <p:spPr bwMode="auto">
          <a:xfrm>
            <a:off x="4733925" y="2840038"/>
            <a:ext cx="3816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>Детальное понимание содержания и формы текста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анализ, интерпретация и обобщение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сложные выводы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оценочные суждения</a:t>
            </a:r>
          </a:p>
        </p:txBody>
      </p:sp>
      <p:sp>
        <p:nvSpPr>
          <p:cNvPr id="40968" name="Скругленный прямоугольник 22"/>
          <p:cNvSpPr>
            <a:spLocks noChangeArrowheads="1"/>
          </p:cNvSpPr>
          <p:nvPr/>
        </p:nvSpPr>
        <p:spPr bwMode="auto">
          <a:xfrm>
            <a:off x="4464050" y="4473575"/>
            <a:ext cx="4429125" cy="1835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40969" name="Прямоугольник 23"/>
          <p:cNvSpPr>
            <a:spLocks noChangeArrowheads="1"/>
          </p:cNvSpPr>
          <p:nvPr/>
        </p:nvSpPr>
        <p:spPr bwMode="auto">
          <a:xfrm>
            <a:off x="4843463" y="4545013"/>
            <a:ext cx="40338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>Выход за рамки текста, его использование для решения разнообразных задач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без привлечения дополнительной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с привлечением дополнительной информации</a:t>
            </a:r>
          </a:p>
        </p:txBody>
      </p:sp>
      <p:sp>
        <p:nvSpPr>
          <p:cNvPr id="40970" name="Скругленный прямоугольник 11"/>
          <p:cNvSpPr>
            <a:spLocks noChangeArrowheads="1"/>
          </p:cNvSpPr>
          <p:nvPr/>
        </p:nvSpPr>
        <p:spPr bwMode="auto">
          <a:xfrm>
            <a:off x="123825" y="1930400"/>
            <a:ext cx="3368675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историческая проблематика</a:t>
            </a:r>
          </a:p>
        </p:txBody>
      </p:sp>
      <p:pic>
        <p:nvPicPr>
          <p:cNvPr id="40971" name="Рисунок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14973" r="3210" b="14377"/>
          <a:stretch>
            <a:fillRect/>
          </a:stretch>
        </p:blipFill>
        <p:spPr bwMode="auto">
          <a:xfrm>
            <a:off x="2711450" y="3622675"/>
            <a:ext cx="1414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15178" r="3847" b="13850"/>
          <a:stretch>
            <a:fillRect/>
          </a:stretch>
        </p:blipFill>
        <p:spPr bwMode="auto">
          <a:xfrm>
            <a:off x="165100" y="2220913"/>
            <a:ext cx="16557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9896" r="66283" b="22261"/>
          <a:stretch>
            <a:fillRect/>
          </a:stretch>
        </p:blipFill>
        <p:spPr bwMode="auto">
          <a:xfrm>
            <a:off x="1825625" y="2217738"/>
            <a:ext cx="825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40975" name="Скругленный прямоугольник 17"/>
          <p:cNvSpPr>
            <a:spLocks noChangeArrowheads="1"/>
          </p:cNvSpPr>
          <p:nvPr/>
        </p:nvSpPr>
        <p:spPr bwMode="auto">
          <a:xfrm>
            <a:off x="165100" y="1498600"/>
            <a:ext cx="3397250" cy="369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b="1" i="1" dirty="0">
                <a:solidFill>
                  <a:srgbClr val="00007D"/>
                </a:solidFill>
              </a:rPr>
              <a:t>Научно-популярные тексты</a:t>
            </a:r>
          </a:p>
        </p:txBody>
      </p:sp>
      <p:pic>
        <p:nvPicPr>
          <p:cNvPr id="40976" name="Рисунок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15178" r="2821" b="14467"/>
          <a:stretch>
            <a:fillRect/>
          </a:stretch>
        </p:blipFill>
        <p:spPr bwMode="auto">
          <a:xfrm>
            <a:off x="165100" y="3646488"/>
            <a:ext cx="164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Рисунок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34404" r="66864" b="19888"/>
          <a:stretch>
            <a:fillRect/>
          </a:stretch>
        </p:blipFill>
        <p:spPr bwMode="auto">
          <a:xfrm>
            <a:off x="1808163" y="3622675"/>
            <a:ext cx="8318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Рисунок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3" t="25217" r="36911" b="49542"/>
          <a:stretch>
            <a:fillRect/>
          </a:stretch>
        </p:blipFill>
        <p:spPr bwMode="auto">
          <a:xfrm>
            <a:off x="1806575" y="4286250"/>
            <a:ext cx="831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Скругленный прямоугольник 29"/>
          <p:cNvSpPr>
            <a:spLocks noChangeArrowheads="1"/>
          </p:cNvSpPr>
          <p:nvPr/>
        </p:nvSpPr>
        <p:spPr bwMode="auto">
          <a:xfrm>
            <a:off x="165100" y="4775200"/>
            <a:ext cx="3960813" cy="52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rgbClr val="00007D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Занимательные опыты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r>
              <a:rPr lang="ru-RU" altLang="ru-RU" sz="1600" b="1" i="1" dirty="0">
                <a:solidFill>
                  <a:srgbClr val="00007D"/>
                </a:solidFill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rgbClr val="00007D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Удивительные животные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endParaRPr lang="ru-RU" altLang="ru-RU" sz="1600" b="1" i="1" dirty="0">
              <a:solidFill>
                <a:srgbClr val="00007D"/>
              </a:solidFill>
            </a:endParaRPr>
          </a:p>
        </p:txBody>
      </p:sp>
      <p:sp>
        <p:nvSpPr>
          <p:cNvPr id="40980" name="Скругленный прямоугольник 30"/>
          <p:cNvSpPr>
            <a:spLocks noChangeArrowheads="1"/>
          </p:cNvSpPr>
          <p:nvPr/>
        </p:nvSpPr>
        <p:spPr bwMode="auto">
          <a:xfrm>
            <a:off x="2640013" y="2400300"/>
            <a:ext cx="1422400" cy="454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chemeClr val="bg2"/>
                </a:solidFill>
              </a:rPr>
              <a:t>“</a:t>
            </a:r>
            <a:r>
              <a:rPr lang="ru-RU" altLang="ru-RU" sz="1600" b="1" i="1" dirty="0"/>
              <a:t>Александр</a:t>
            </a:r>
          </a:p>
          <a:p>
            <a:pPr algn="ctr">
              <a:lnSpc>
                <a:spcPct val="85000"/>
              </a:lnSpc>
            </a:pPr>
            <a:r>
              <a:rPr lang="ru-RU" altLang="ru-RU" sz="1600" b="1" i="1" dirty="0"/>
              <a:t>Невский</a:t>
            </a:r>
            <a:r>
              <a:rPr lang="en-US" altLang="ru-RU" sz="1600" b="1" i="1" dirty="0"/>
              <a:t>”</a:t>
            </a:r>
            <a:endParaRPr lang="ru-RU" altLang="ru-RU" sz="1600" b="1" i="1" dirty="0"/>
          </a:p>
        </p:txBody>
      </p:sp>
      <p:sp>
        <p:nvSpPr>
          <p:cNvPr id="40981" name="Скругленный прямоугольник 31"/>
          <p:cNvSpPr>
            <a:spLocks noChangeArrowheads="1"/>
          </p:cNvSpPr>
          <p:nvPr/>
        </p:nvSpPr>
        <p:spPr bwMode="auto">
          <a:xfrm>
            <a:off x="165100" y="3390900"/>
            <a:ext cx="3960813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естественнонаучная проблематика</a:t>
            </a:r>
          </a:p>
        </p:txBody>
      </p:sp>
      <p:sp>
        <p:nvSpPr>
          <p:cNvPr id="40982" name="Скругленный прямоугольник 32"/>
          <p:cNvSpPr>
            <a:spLocks noChangeArrowheads="1"/>
          </p:cNvSpPr>
          <p:nvPr/>
        </p:nvSpPr>
        <p:spPr bwMode="auto">
          <a:xfrm>
            <a:off x="165100" y="5448300"/>
            <a:ext cx="3962400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обществоведческая проблематика</a:t>
            </a:r>
          </a:p>
        </p:txBody>
      </p:sp>
      <p:pic>
        <p:nvPicPr>
          <p:cNvPr id="40983" name="Рисунок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14769" r="2820" b="13850"/>
          <a:stretch>
            <a:fillRect/>
          </a:stretch>
        </p:blipFill>
        <p:spPr bwMode="auto">
          <a:xfrm>
            <a:off x="182563" y="5735638"/>
            <a:ext cx="152717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Рисунок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3178" r="66411" b="9749"/>
          <a:stretch>
            <a:fillRect/>
          </a:stretch>
        </p:blipFill>
        <p:spPr bwMode="auto">
          <a:xfrm>
            <a:off x="1703388" y="5757863"/>
            <a:ext cx="7556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Скругленный прямоугольник 35"/>
          <p:cNvSpPr>
            <a:spLocks noChangeArrowheads="1"/>
          </p:cNvSpPr>
          <p:nvPr/>
        </p:nvSpPr>
        <p:spPr bwMode="auto">
          <a:xfrm>
            <a:off x="2625725" y="6007100"/>
            <a:ext cx="1031875" cy="452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chemeClr val="bg2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Семья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endParaRPr lang="ru-RU" altLang="ru-RU" sz="1600" b="1" i="1" dirty="0">
              <a:solidFill>
                <a:srgbClr val="00007D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41248" y="309563"/>
            <a:ext cx="82296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dobe Fangsong Std R" pitchFamily="18" charset="-128"/>
                <a:cs typeface="Arial" pitchFamily="34" charset="0"/>
              </a:rPr>
              <a:t>Смысловое чтение и работа с текстом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dobe Fangsong Std R" pitchFamily="18" charset="-128"/>
                <a:cs typeface="Arial" pitchFamily="34" charset="0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dobe Fangsong Std R" pitchFamily="18" charset="-128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632848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400" i="1" dirty="0" smtClean="0"/>
              <a:t>Для развития каждого учащегося</a:t>
            </a:r>
            <a:endParaRPr lang="ru-RU" sz="3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49187"/>
            <a:ext cx="7416180" cy="40848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358775" algn="just">
              <a:buNone/>
            </a:pPr>
            <a:r>
              <a:rPr lang="ru-RU" dirty="0" smtClean="0"/>
              <a:t>При планировании уроков необходимо учитывать, какое количество детей с базовым, повышенным, пониженным и недостаточным уровнем смыслового чтения и работы с информацией обучается в классе. Урок должен быть организован как пространство такого сотрудничества, которое открывает возможности для проявления своих достижений и задает зону ближайшего развития каждого учащегося.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7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1692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169227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745172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1439862" cy="83026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текст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303462" cy="120015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внетекстовое знание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6437313" y="3240088"/>
            <a:ext cx="2009775" cy="1200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3.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осмыслить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 оценить </a:t>
            </a:r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>
            <a:off x="7451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5364163" y="5373688"/>
            <a:ext cx="1711325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7740650" y="5445125"/>
            <a:ext cx="10668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форму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7" name="Line 12"/>
          <p:cNvSpPr>
            <a:spLocks noChangeShapeType="1"/>
          </p:cNvSpPr>
          <p:nvPr/>
        </p:nvSpPr>
        <p:spPr bwMode="auto">
          <a:xfrm>
            <a:off x="7451725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6011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6011863" y="50133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0" name="Line 15"/>
          <p:cNvSpPr>
            <a:spLocks noChangeShapeType="1"/>
          </p:cNvSpPr>
          <p:nvPr/>
        </p:nvSpPr>
        <p:spPr bwMode="auto">
          <a:xfrm flipH="1">
            <a:off x="8748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1" name="Line 16"/>
          <p:cNvSpPr>
            <a:spLocks noChangeShapeType="1"/>
          </p:cNvSpPr>
          <p:nvPr/>
        </p:nvSpPr>
        <p:spPr bwMode="auto">
          <a:xfrm>
            <a:off x="1692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2" name="Line 17"/>
          <p:cNvSpPr>
            <a:spLocks noChangeShapeType="1"/>
          </p:cNvSpPr>
          <p:nvPr/>
        </p:nvSpPr>
        <p:spPr bwMode="auto">
          <a:xfrm>
            <a:off x="1042988" y="27813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3" name="Line 18"/>
          <p:cNvSpPr>
            <a:spLocks noChangeShapeType="1"/>
          </p:cNvSpPr>
          <p:nvPr/>
        </p:nvSpPr>
        <p:spPr bwMode="auto">
          <a:xfrm>
            <a:off x="1042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>
            <a:off x="3779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107950" y="3236913"/>
            <a:ext cx="2519363" cy="1754187"/>
          </a:xfrm>
          <a:prstGeom prst="rect">
            <a:avLst/>
          </a:prstGeom>
          <a:solidFill>
            <a:srgbClr val="FFC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1.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найти и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извлечь 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</a:rPr>
              <a:t>(информацию</a:t>
            </a:r>
            <a:r>
              <a:rPr lang="ru-RU" altLang="ru-RU" i="1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2771775" y="3041650"/>
            <a:ext cx="3168650" cy="19383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интегрировать 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интерпретировать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solidFill>
                  <a:srgbClr val="002060"/>
                </a:solidFill>
              </a:rPr>
              <a:t>(сообщения текста)</a:t>
            </a:r>
            <a:r>
              <a:rPr lang="ru-RU" altLang="ru-RU" dirty="0"/>
              <a:t> </a:t>
            </a:r>
          </a:p>
        </p:txBody>
      </p:sp>
      <p:pic>
        <p:nvPicPr>
          <p:cNvPr id="70677" name="Picture 23" descr="книга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1871662" cy="1401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8" name="Прямоугольник 22"/>
          <p:cNvSpPr>
            <a:spLocks noChangeArrowheads="1"/>
          </p:cNvSpPr>
          <p:nvPr/>
        </p:nvSpPr>
        <p:spPr bwMode="auto">
          <a:xfrm>
            <a:off x="682625" y="120650"/>
            <a:ext cx="796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000099"/>
                </a:solidFill>
              </a:rPr>
              <a:t>Читательские умения </a:t>
            </a:r>
            <a:r>
              <a:rPr lang="en-US" altLang="ru-RU" sz="3200" dirty="0" smtClean="0">
                <a:solidFill>
                  <a:srgbClr val="000099"/>
                </a:solidFill>
              </a:rPr>
              <a:t>(PISA</a:t>
            </a:r>
            <a:r>
              <a:rPr lang="en-US" altLang="ru-RU" sz="3200" dirty="0">
                <a:solidFill>
                  <a:srgbClr val="000099"/>
                </a:solidFill>
              </a:rPr>
              <a:t>)</a:t>
            </a:r>
            <a:endParaRPr lang="ru-RU" altLang="ru-RU" sz="3200" dirty="0"/>
          </a:p>
        </p:txBody>
      </p:sp>
      <p:pic>
        <p:nvPicPr>
          <p:cNvPr id="23" name="Рисунок 22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96336" y="31940"/>
            <a:ext cx="1552925" cy="516907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58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Типы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6616824" cy="44108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u="sng" dirty="0" smtClean="0"/>
              <a:t>Закрытые вопросы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выбрать 1 верный ответ из 4-5, заданных в готовом виде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поставить номера в заданном списке событий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выписать одно-два слова из текста (единственно правильные)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u="sng" dirty="0" smtClean="0"/>
              <a:t>Открытые вопросы</a:t>
            </a:r>
          </a:p>
          <a:p>
            <a:pPr marL="0" indent="0">
              <a:buNone/>
            </a:pPr>
            <a:r>
              <a:rPr lang="ru-RU" dirty="0" smtClean="0"/>
              <a:t>48 % заданий </a:t>
            </a:r>
            <a:r>
              <a:rPr lang="ru-RU" dirty="0" smtClean="0">
                <a:sym typeface="Symbol"/>
              </a:rPr>
              <a:t> вопросы со свободными ответами (собственные краткие или развёрнутые обоснованные ответы)</a:t>
            </a:r>
          </a:p>
          <a:p>
            <a:endParaRPr lang="ru-RU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88424" y="0"/>
            <a:ext cx="1555576" cy="5169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356465" cy="5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3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274639"/>
            <a:ext cx="8229600" cy="11430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и нахождение информации (один текст)</a:t>
            </a: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61766"/>
              </p:ext>
            </p:extLst>
          </p:nvPr>
        </p:nvGraphicFramePr>
        <p:xfrm>
          <a:off x="755576" y="1657320"/>
          <a:ext cx="8280920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Модель задания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 текста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Какую информацию должен указать учащийся, выполняя определенное действие пошаговой инструкции?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Информационное электронное письмо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Опишите, какими двумя способами, указанными в тексте, можно получить дополнительную информацию о...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Туристическая брошюра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и нахождение информации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56998"/>
              </p:ext>
            </p:extLst>
          </p:nvPr>
        </p:nvGraphicFramePr>
        <p:xfrm>
          <a:off x="755576" y="1452736"/>
          <a:ext cx="8280920" cy="4064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Модель задания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 текста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 оформить тему электронного письма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Различные веб-страницы веб-сайта 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Заполнить строку "Кому"  в электронном письме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Различные веб-страницы веб-сайта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Написать ответ на электронное письмо, используя информацию из текста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Различные веб-страницы веб-сайта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9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Поиск и извлечение информации из текста (один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3799"/>
              </p:ext>
            </p:extLst>
          </p:nvPr>
        </p:nvGraphicFramePr>
        <p:xfrm>
          <a:off x="611560" y="2204864"/>
          <a:ext cx="8280920" cy="1749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Приводится</a:t>
                      </a:r>
                      <a:r>
                        <a:rPr lang="ru-RU" sz="2000" baseline="0" dirty="0" smtClean="0"/>
                        <a:t> вопрос участника диалога, незнакомого с текстом. </a:t>
                      </a:r>
                    </a:p>
                    <a:p>
                      <a:r>
                        <a:rPr lang="ru-RU" sz="2000" baseline="0" dirty="0" smtClean="0"/>
                        <a:t>Задание: Ответьте на вопрос героини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Объявление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3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12511" cy="1143000"/>
          </a:xfrm>
        </p:spPr>
        <p:txBody>
          <a:bodyPr>
            <a:normAutofit fontScale="90000"/>
          </a:bodyPr>
          <a:lstStyle/>
          <a:p>
            <a:pPr marL="0" lvl="0" indent="0" algn="ctr" eaLnBrk="0" fontAlgn="base" hangingPunct="0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заданий: Пример 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Поиск и извлечение информации из текста (множественный текст)</a:t>
            </a:r>
            <a:r>
              <a:rPr lang="ru-RU" sz="2800" b="1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kern="0" dirty="0">
                <a:solidFill>
                  <a:schemeClr val="tx1"/>
                </a:solidFill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90033"/>
              </p:ext>
            </p:extLst>
          </p:nvPr>
        </p:nvGraphicFramePr>
        <p:xfrm>
          <a:off x="755576" y="1700808"/>
          <a:ext cx="8280920" cy="3488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текста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48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Указано, что необходимо ответить на  электронное письмо. На какой адрес нужно отправить письмо и какой должна быть тема сообщения?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электронное письмо, включающее ссылку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Соотнести текстовую информацию с графической (таблица) и извлечь факты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Интернет-журнал (различные веб-страницы веб-сайта)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Сопоставить несколько веб-страниц и отобрать необходимую информацию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Интернет-журнал (различные веб-страницы веб-сайта)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1790</Words>
  <Application>Microsoft Office PowerPoint</Application>
  <PresentationFormat>Экран (4:3)</PresentationFormat>
  <Paragraphs>377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Adobe Fangsong Std R</vt:lpstr>
      <vt:lpstr>Arial</vt:lpstr>
      <vt:lpstr>Calibri</vt:lpstr>
      <vt:lpstr>Corbel</vt:lpstr>
      <vt:lpstr>Gill Sans MT</vt:lpstr>
      <vt:lpstr>Symbol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Читательская грамотность</vt:lpstr>
      <vt:lpstr>Факторы, определяющие трудность текста:</vt:lpstr>
      <vt:lpstr>Презентация PowerPoint</vt:lpstr>
      <vt:lpstr>Типы вопросов</vt:lpstr>
      <vt:lpstr>Примеры заданий: Пример 1. Просмотр и нахождение информации (один текст)  </vt:lpstr>
      <vt:lpstr>Примеры заданий: Пример 2. Просмотр и нахождение информации (множественный текст)  </vt:lpstr>
      <vt:lpstr>Примеры заданий: Пример 3. Поиск и извлечение информации из текста (один текст)  </vt:lpstr>
      <vt:lpstr>Примеры заданий: Пример 4. Поиск и извлечение информации из текста (множественный текст)  </vt:lpstr>
      <vt:lpstr>Примеры заданий: Пример 5. Выявление буквального смысла (один текст)  </vt:lpstr>
      <vt:lpstr>Примеры заданий: Пример 6. Обобщение и формулирование выводов (один текст)  </vt:lpstr>
      <vt:lpstr>Примеры заданий: Пример 6. Обобщение и формулирование выводов (множественный текст)  </vt:lpstr>
      <vt:lpstr>Примеры заданий: Пример 7. Оценка качества и надежности (один текст)  </vt:lpstr>
      <vt:lpstr>Примеры заданий: Пример 8. Оценка качества и надежности (множественный текст)  </vt:lpstr>
      <vt:lpstr>Примеры заданий: Пример 9. Размышление над содержанием и формой текста (один текст)  </vt:lpstr>
      <vt:lpstr>Примеры заданий: Пример 10. Размышление над содержанием и формой текста (множественный текст)  </vt:lpstr>
      <vt:lpstr>Примеры заданий: Пример 11. Обнаружение и устранение противоречий (множественный текст)  </vt:lpstr>
      <vt:lpstr>Факторы, определяющие трудность заданий (1)</vt:lpstr>
      <vt:lpstr>Примеры заданий:  Пример 2. Интеграция и интерпретация сообщений текста </vt:lpstr>
      <vt:lpstr>Факторы, определяющие трудность заданий (2)</vt:lpstr>
      <vt:lpstr>Примеры заданий:  Пример 3. Осмысление и оценивание информации текста</vt:lpstr>
      <vt:lpstr>Факторы, определяющие трудность заданий (3)</vt:lpstr>
      <vt:lpstr>Определение уровней читательской грамотности</vt:lpstr>
      <vt:lpstr>Уровни функциональной  грамотности PISA</vt:lpstr>
      <vt:lpstr>Типы заданий 6 уровня сложности</vt:lpstr>
      <vt:lpstr>Типы заданий 6 уровня сложности</vt:lpstr>
      <vt:lpstr>Типы заданий 6 уровня сложности</vt:lpstr>
      <vt:lpstr>Типы заданий 2 уровня сложности</vt:lpstr>
      <vt:lpstr>Типы заданий 2 уровня сложности</vt:lpstr>
      <vt:lpstr>Типы заданий 2 уровня сложности</vt:lpstr>
      <vt:lpstr>Презентация PowerPoint</vt:lpstr>
      <vt:lpstr>Презентация PowerPoint</vt:lpstr>
      <vt:lpstr>Для развития каждого учащегося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Acer</cp:lastModifiedBy>
  <cp:revision>28</cp:revision>
  <dcterms:created xsi:type="dcterms:W3CDTF">2018-03-11T12:54:11Z</dcterms:created>
  <dcterms:modified xsi:type="dcterms:W3CDTF">2022-02-21T01:54:54Z</dcterms:modified>
</cp:coreProperties>
</file>