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61" r:id="rId7"/>
    <p:sldId id="265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" TargetMode="External"/><Relationship Id="rId2" Type="http://schemas.openxmlformats.org/officeDocument/2006/relationships/hyperlink" Target="https://fioco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2204864"/>
            <a:ext cx="4568552" cy="3505944"/>
          </a:xfrm>
        </p:spPr>
        <p:txBody>
          <a:bodyPr>
            <a:normAutofit/>
          </a:bodyPr>
          <a:lstStyle/>
          <a:p>
            <a:r>
              <a:rPr lang="ru-RU" dirty="0"/>
              <a:t>PISA (</a:t>
            </a:r>
            <a:r>
              <a:rPr lang="ru-RU" dirty="0" err="1"/>
              <a:t>Programme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International</a:t>
            </a:r>
            <a:r>
              <a:rPr lang="ru-RU" dirty="0"/>
              <a:t> </a:t>
            </a:r>
            <a:r>
              <a:rPr lang="ru-RU" dirty="0" err="1"/>
              <a:t>Student</a:t>
            </a:r>
            <a:r>
              <a:rPr lang="ru-RU" dirty="0"/>
              <a:t> </a:t>
            </a:r>
            <a:r>
              <a:rPr lang="ru-RU" dirty="0" err="1"/>
              <a:t>Assessment</a:t>
            </a:r>
            <a:r>
              <a:rPr lang="ru-RU" dirty="0"/>
              <a:t>) – международная программа по оценке образовательных достижений </a:t>
            </a:r>
            <a:r>
              <a:rPr lang="ru-RU" dirty="0" smtClean="0"/>
              <a:t>учащихся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3102126" cy="217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39801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Bookman Old Style" pitchFamily="18" charset="0"/>
              </a:rPr>
              <a:t>МБОУ «СОШ № 18» принимает участие в международном исследовании 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PISA 2022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6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Краткая информация об исследовании PISA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2777"/>
            <a:ext cx="8229600" cy="424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22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Мониторинговое исследование качества общего образования PISA отвечает на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Bookman Old Style" pitchFamily="18" charset="0"/>
              </a:rPr>
              <a:t>«</a:t>
            </a:r>
            <a:r>
              <a:rPr lang="ru-RU" b="1" dirty="0">
                <a:latin typeface="Bookman Old Style" pitchFamily="18" charset="0"/>
              </a:rPr>
              <a:t>Обладают ли учащиеся 15-летнего возраста</a:t>
            </a:r>
            <a:r>
              <a:rPr lang="ru-RU" dirty="0">
                <a:latin typeface="Bookman Old Style" pitchFamily="18" charset="0"/>
              </a:rPr>
              <a:t>, получившие обязательное общее образование, </a:t>
            </a:r>
            <a:r>
              <a:rPr lang="ru-RU" b="1" dirty="0">
                <a:latin typeface="Bookman Old Style" pitchFamily="18" charset="0"/>
              </a:rPr>
              <a:t>знаниями и умениями, необходимыми им для полноценного функционирования в современном обществе</a:t>
            </a:r>
            <a:r>
              <a:rPr lang="ru-RU" dirty="0">
                <a:latin typeface="Bookman Old Style" pitchFamily="18" charset="0"/>
              </a:rPr>
              <a:t>, т.е. для решения широкого диапазона задач в различных сферах человеческой деятельности, общения и социальных отношений?»</a:t>
            </a:r>
          </a:p>
        </p:txBody>
      </p:sp>
    </p:spTree>
    <p:extLst>
      <p:ext uri="{BB962C8B-B14F-4D97-AF65-F5344CB8AC3E}">
        <p14:creationId xmlns:p14="http://schemas.microsoft.com/office/powerpoint/2010/main" val="398059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7632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Bookman Old Style" pitchFamily="18" charset="0"/>
              </a:rPr>
              <a:t>Исследование проводится трехлетними цикла начиная с 2000 года по 3 направлениям</a:t>
            </a:r>
            <a:r>
              <a:rPr lang="ru-RU" sz="1600" dirty="0" smtClean="0">
                <a:latin typeface="Bookman Old Style" pitchFamily="18" charset="0"/>
              </a:rPr>
              <a:t>: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dirty="0">
                <a:latin typeface="Bookman Old Style" pitchFamily="18" charset="0"/>
              </a:rPr>
              <a:t>читательская грамотность</a:t>
            </a:r>
          </a:p>
          <a:p>
            <a:r>
              <a:rPr lang="ru-RU" sz="1600" dirty="0">
                <a:latin typeface="Bookman Old Style" pitchFamily="18" charset="0"/>
              </a:rPr>
              <a:t>естественнонаучная грамотность</a:t>
            </a:r>
          </a:p>
          <a:p>
            <a:r>
              <a:rPr lang="ru-RU" sz="1600" dirty="0">
                <a:latin typeface="Bookman Old Style" pitchFamily="18" charset="0"/>
              </a:rPr>
              <a:t>математическая грамотность</a:t>
            </a:r>
          </a:p>
          <a:p>
            <a:pPr marL="0" indent="0">
              <a:buNone/>
            </a:pPr>
            <a:r>
              <a:rPr lang="ru-RU" sz="1600" dirty="0">
                <a:latin typeface="Bookman Old Style" pitchFamily="18" charset="0"/>
              </a:rPr>
              <a:t>В каждом новом цикле исследования вводятся новые направления</a:t>
            </a:r>
            <a:r>
              <a:rPr lang="ru-RU" sz="1600" dirty="0" smtClean="0">
                <a:latin typeface="Bookman Old Style" pitchFamily="18" charset="0"/>
              </a:rPr>
              <a:t>: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dirty="0">
                <a:latin typeface="Bookman Old Style" pitchFamily="18" charset="0"/>
              </a:rPr>
              <a:t>PISA-2012 – финансовая грамотность</a:t>
            </a:r>
          </a:p>
          <a:p>
            <a:r>
              <a:rPr lang="ru-RU" sz="1600" dirty="0">
                <a:latin typeface="Bookman Old Style" pitchFamily="18" charset="0"/>
              </a:rPr>
              <a:t>PISA-2015 – решение проблем</a:t>
            </a:r>
          </a:p>
          <a:p>
            <a:r>
              <a:rPr lang="ru-RU" sz="1600" dirty="0">
                <a:latin typeface="Bookman Old Style" pitchFamily="18" charset="0"/>
              </a:rPr>
              <a:t>PISA-2018 – глобальные компетенции</a:t>
            </a:r>
          </a:p>
          <a:p>
            <a:r>
              <a:rPr lang="ru-RU" sz="1600" b="1" dirty="0">
                <a:latin typeface="Bookman Old Style" pitchFamily="18" charset="0"/>
              </a:rPr>
              <a:t>PISA-2022 – креативное мышление</a:t>
            </a:r>
          </a:p>
          <a:p>
            <a:pPr marL="0" indent="0">
              <a:buNone/>
            </a:pPr>
            <a:r>
              <a:rPr lang="ru-RU" sz="1600" dirty="0">
                <a:latin typeface="Bookman Old Style" pitchFamily="18" charset="0"/>
              </a:rPr>
              <a:t>Составляющие инструментария исследования</a:t>
            </a:r>
            <a:r>
              <a:rPr lang="ru-RU" sz="1600" dirty="0" smtClean="0">
                <a:latin typeface="Bookman Old Style" pitchFamily="18" charset="0"/>
              </a:rPr>
              <a:t>: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dirty="0">
                <a:latin typeface="Bookman Old Style" pitchFamily="18" charset="0"/>
              </a:rPr>
              <a:t>Тест в компьютерном формате</a:t>
            </a:r>
          </a:p>
          <a:p>
            <a:r>
              <a:rPr lang="ru-RU" sz="1600" dirty="0">
                <a:latin typeface="Bookman Old Style" pitchFamily="18" charset="0"/>
              </a:rPr>
              <a:t>Анкета для учащихся</a:t>
            </a:r>
          </a:p>
          <a:p>
            <a:r>
              <a:rPr lang="ru-RU" sz="1600" dirty="0">
                <a:latin typeface="Bookman Old Style" pitchFamily="18" charset="0"/>
              </a:rPr>
              <a:t>Анкета для родителей</a:t>
            </a:r>
          </a:p>
          <a:p>
            <a:r>
              <a:rPr lang="ru-RU" sz="1600" dirty="0">
                <a:latin typeface="Bookman Old Style" pitchFamily="18" charset="0"/>
              </a:rPr>
              <a:t>Анкета для администрации ОО в режиме онлайн</a:t>
            </a:r>
          </a:p>
          <a:p>
            <a:r>
              <a:rPr lang="ru-RU" sz="1600" dirty="0">
                <a:latin typeface="Bookman Old Style" pitchFamily="18" charset="0"/>
              </a:rPr>
              <a:t>Анкета для администрации ОО по финансовой грамотности</a:t>
            </a:r>
          </a:p>
          <a:p>
            <a:pPr marL="0" indent="0">
              <a:buNone/>
            </a:pPr>
            <a:r>
              <a:rPr lang="ru-RU" sz="1600" dirty="0">
                <a:latin typeface="Bookman Old Style" pitchFamily="18" charset="0"/>
              </a:rPr>
              <a:t>В каждом цикле основное внимание уделяется одному из трех направлений исследования: читательская грамотность, математическая грамотность и естественнонаучная грамотность</a:t>
            </a:r>
            <a:r>
              <a:rPr lang="ru-RU" sz="1600" dirty="0" smtClean="0">
                <a:latin typeface="Bookman Old Style" pitchFamily="18" charset="0"/>
              </a:rPr>
              <a:t>.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dirty="0">
                <a:latin typeface="Bookman Old Style" pitchFamily="18" charset="0"/>
              </a:rPr>
              <a:t>В PISA - 2018 основным направлением стала читательская грамотность</a:t>
            </a:r>
            <a:r>
              <a:rPr lang="ru-RU" sz="1600" dirty="0" smtClean="0">
                <a:latin typeface="Bookman Old Style" pitchFamily="18" charset="0"/>
              </a:rPr>
              <a:t>.</a:t>
            </a:r>
            <a:endParaRPr lang="ru-RU" sz="1600" dirty="0">
              <a:latin typeface="Bookman Old Style" pitchFamily="18" charset="0"/>
            </a:endParaRPr>
          </a:p>
          <a:p>
            <a:r>
              <a:rPr lang="ru-RU" sz="1600" b="1" dirty="0">
                <a:latin typeface="Bookman Old Style" pitchFamily="18" charset="0"/>
              </a:rPr>
              <a:t>В PISA - 2022 основным направлением будет математическая </a:t>
            </a:r>
            <a:r>
              <a:rPr lang="ru-RU" sz="1600" b="1" dirty="0" smtClean="0">
                <a:latin typeface="Bookman Old Style" pitchFamily="18" charset="0"/>
              </a:rPr>
              <a:t>грамотность</a:t>
            </a:r>
            <a:endParaRPr lang="ru-RU" sz="1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8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Исследование PISA имеет следующие особенности: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>
            <a:normAutofit fontScale="85000" lnSpcReduction="2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Оно является одним из крупнейших международных широкомасштабных мониторинговых исследований в области образования;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В исследовании принимают участие 15-летние учащиеся ОО общего образования;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В исследовании </a:t>
            </a:r>
            <a:r>
              <a:rPr lang="ru-RU" sz="20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оценивается</a:t>
            </a: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насколько учащиеся «готовы к жизни»</a:t>
            </a: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, т.е. насколько они способны использовать полученные в школе знания и умения для решения проблем, с которыми они могут столкнуться во взрослой жизни;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В исследовании </a:t>
            </a:r>
            <a:r>
              <a:rPr lang="ru-RU" sz="20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оценивается грамотность учащихся в области математики, чтения, естествознания, креативного мышления и финансовых вопросов</a:t>
            </a: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В исследовании также собирается контекстная информация, позволяющая получить сведения об особенностях образовательных систем стран-участниц. Участие России в исследовании PISA позволяет: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определить, насколько выпускники российской основной школы готовы к продолжению обучения;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выявить направления совершенствования общего образования в стране;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получить сравнительные данные об образовательных достижениях учащихся, а также об образовательных системах разных стран.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47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Исследование проводится по 5-ти направлениям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2535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ru-RU" dirty="0">
                <a:solidFill>
                  <a:srgbClr val="414042"/>
                </a:solidFill>
                <a:latin typeface="Bookman Old Style" pitchFamily="18" charset="0"/>
              </a:rPr>
              <a:t>читательская грамотность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414042"/>
                </a:solidFill>
                <a:latin typeface="Bookman Old Style" pitchFamily="18" charset="0"/>
              </a:rPr>
              <a:t>естественнонаучная грамотность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414042"/>
                </a:solidFill>
                <a:latin typeface="Bookman Old Style" pitchFamily="18" charset="0"/>
              </a:rPr>
              <a:t>математическая грамотность</a:t>
            </a:r>
          </a:p>
          <a:p>
            <a:pPr>
              <a:buFont typeface="Arial"/>
              <a:buChar char="•"/>
            </a:pPr>
            <a:r>
              <a:rPr lang="ru-RU" dirty="0" smtClean="0">
                <a:solidFill>
                  <a:srgbClr val="414042"/>
                </a:solidFill>
                <a:latin typeface="Bookman Old Style" pitchFamily="18" charset="0"/>
              </a:rPr>
              <a:t>финансовая </a:t>
            </a:r>
            <a:r>
              <a:rPr lang="ru-RU" dirty="0">
                <a:solidFill>
                  <a:srgbClr val="414042"/>
                </a:solidFill>
                <a:latin typeface="Bookman Old Style" pitchFamily="18" charset="0"/>
              </a:rPr>
              <a:t>грамотность</a:t>
            </a:r>
          </a:p>
          <a:p>
            <a:pPr>
              <a:buFont typeface="Arial"/>
              <a:buChar char="•"/>
            </a:pPr>
            <a:r>
              <a:rPr lang="ru-RU" dirty="0" smtClean="0">
                <a:solidFill>
                  <a:srgbClr val="414042"/>
                </a:solidFill>
                <a:latin typeface="Bookman Old Style" pitchFamily="18" charset="0"/>
              </a:rPr>
              <a:t>PISA-2022 </a:t>
            </a:r>
            <a:r>
              <a:rPr lang="ru-RU" dirty="0">
                <a:solidFill>
                  <a:srgbClr val="414042"/>
                </a:solidFill>
                <a:latin typeface="Bookman Old Style" pitchFamily="18" charset="0"/>
              </a:rPr>
              <a:t>– креативное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22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Составные части исследования </a:t>
            </a:r>
            <a:r>
              <a:rPr lang="en-US" sz="29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PISA-2022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84576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Компьютерное тестирование учащихся</a:t>
            </a:r>
            <a:endParaRPr lang="ru-RU" sz="16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600" dirty="0">
                <a:solidFill>
                  <a:prstClr val="black"/>
                </a:solidFill>
                <a:latin typeface="Bookman Old Style" panose="02050604050505020204" pitchFamily="18" charset="0"/>
              </a:rPr>
              <a:t>будут отобраны до 53 учащихся, родившихся в 2006 году, которые будут проходить компьютерное тестирование по математике, чтению, естествознанию, креативному мышлению в течение 2 часов. Некоторые из отобранных учащихся также будут выполнять задания по финансовой грамотности). </a:t>
            </a:r>
            <a:endParaRPr lang="ru-RU" sz="1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Анкетирование учащихся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анкетирование учащихся, отобранных для исследования, проводится сразу после проведения тестирования. На анкетирование учащихся отводится 55 минут.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Краткое описание анкет</a:t>
            </a: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: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Вопросы </a:t>
            </a:r>
            <a:r>
              <a:rPr lang="ru-RU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анкеты для учащихся </a:t>
            </a: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позволяют выявить отношение учащихся к обучению и их жизненный опыт. 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Анкета </a:t>
            </a:r>
            <a:r>
              <a:rPr lang="ru-RU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по финансовой грамотности </a:t>
            </a: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содержит вопросы, касающиеся опыта использования денег и операций с ними в школе и за ее пределами. Эта анкета заполняется после анкеты для учащихся.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Анкета </a:t>
            </a:r>
            <a:r>
              <a:rPr lang="ru-RU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об использовании информационно-коммуникационных технологий </a:t>
            </a: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(ИКТ) рассматривает то, как учащиеся используют ИКТ, а также анализирует их отношение к технологиям. Эта анкета также заполняется после анкеты для учащихся.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Анкетирование администрации ОО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Анкетирование администрации ОО позволяет собрать информацию, на основе которой выявляются факторы, определяющие различия в системах образования участвующих в исследовании стран. Анкета заполняется в режиме онлайн с использованием надежных процедур доступа.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22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Где взять примерные задания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256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ГАУ ИО «ЦЕНТР </a:t>
            </a:r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ОЦЕНКИ ПРОФЕССИОНАЛЬНОГО МАСТЕРСТВА, КВАЛИФИКАЦИЙ ПЕДАГОГОВ И МОНИТОРИНГА КАЧЕСТВА 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ОБРАЗОВАНИЯ»(ГАУ ИО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ЦОПМКиМКО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Bookman Old Style" pitchFamily="18" charset="0"/>
              </a:rPr>
              <a:t>В разделе «Диагностика образовательных достижений обучающихся»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Международные сравнительные исследования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Открытый банк заданий </a:t>
            </a:r>
            <a:r>
              <a:rPr lang="en-US" dirty="0" smtClean="0">
                <a:latin typeface="Bookman Old Style" pitchFamily="18" charset="0"/>
              </a:rPr>
              <a:t>PISA </a:t>
            </a:r>
            <a:r>
              <a:rPr lang="en-US" dirty="0">
                <a:latin typeface="Bookman Old Style" pitchFamily="18" charset="0"/>
              </a:rPr>
              <a:t>(</a:t>
            </a:r>
            <a:r>
              <a:rPr lang="ru-RU" dirty="0">
                <a:latin typeface="Bookman Old Style" pitchFamily="18" charset="0"/>
              </a:rPr>
              <a:t>примеры заданий</a:t>
            </a:r>
            <a:r>
              <a:rPr lang="ru-RU" dirty="0" smtClean="0">
                <a:latin typeface="Bookman Old Style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«</a:t>
            </a:r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Федеральный институт оценки качества образования» (ФИОКО)</a:t>
            </a:r>
            <a:r>
              <a:rPr lang="ru-RU" dirty="0">
                <a:solidFill>
                  <a:srgbClr val="0070C0"/>
                </a:solidFill>
                <a:latin typeface="Bookman Old Style" pitchFamily="18" charset="0"/>
              </a:rPr>
              <a:t> </a:t>
            </a:r>
            <a:r>
              <a:rPr lang="en-US" dirty="0" smtClean="0">
                <a:latin typeface="Bookman Old Style" pitchFamily="18" charset="0"/>
                <a:hlinkClick r:id="rId2"/>
              </a:rPr>
              <a:t>https://</a:t>
            </a:r>
            <a:r>
              <a:rPr lang="en-US" dirty="0">
                <a:latin typeface="Bookman Old Style" pitchFamily="18" charset="0"/>
                <a:hlinkClick r:id="rId2"/>
              </a:rPr>
              <a:t>fioco.ru</a:t>
            </a:r>
            <a:r>
              <a:rPr lang="en-US" dirty="0" smtClean="0">
                <a:latin typeface="Bookman Old Style" pitchFamily="18" charset="0"/>
                <a:hlinkClick r:id="rId2"/>
              </a:rPr>
              <a:t>/</a:t>
            </a: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Bookman Old Style" pitchFamily="18" charset="0"/>
              </a:rPr>
              <a:t>В разделе «Оценка качества образования»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Международные сопоставительные исследования 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Bookman Old Style" pitchFamily="18" charset="0"/>
              </a:rPr>
              <a:t>PISA (</a:t>
            </a:r>
            <a:r>
              <a:rPr lang="ru-RU" dirty="0" smtClean="0">
                <a:latin typeface="Bookman Old Style" pitchFamily="18" charset="0"/>
              </a:rPr>
              <a:t>примеры заданий)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Министерство </a:t>
            </a:r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просвещения Российской 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Федерации ФГБНУ </a:t>
            </a:r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«Институт стратегии развития 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образования Российской </a:t>
            </a:r>
            <a:r>
              <a:rPr lang="ru-RU" b="1" dirty="0">
                <a:solidFill>
                  <a:srgbClr val="0070C0"/>
                </a:solidFill>
                <a:latin typeface="Bookman Old Style" pitchFamily="18" charset="0"/>
              </a:rPr>
              <a:t>академии 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образования» </a:t>
            </a: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Центр </a:t>
            </a:r>
            <a:r>
              <a:rPr lang="ru-RU" b="1" i="1" dirty="0">
                <a:solidFill>
                  <a:srgbClr val="0070C0"/>
                </a:solidFill>
                <a:latin typeface="Bookman Old Style" pitchFamily="18" charset="0"/>
              </a:rPr>
              <a:t>оценки качества </a:t>
            </a: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образования</a:t>
            </a:r>
          </a:p>
          <a:p>
            <a:pPr marL="0" indent="0" algn="just">
              <a:buNone/>
            </a:pPr>
            <a:r>
              <a:rPr lang="ru-RU" i="1" dirty="0" smtClean="0">
                <a:latin typeface="Bookman Old Style" pitchFamily="18" charset="0"/>
              </a:rPr>
              <a:t>- Материалы</a:t>
            </a:r>
            <a:endParaRPr lang="ru-RU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ФГБНУ «Федеральный институт педагогических измерений» (ФИПИ)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Открытый банк заданий для оценки естественнонаучной грамотности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Tx/>
              <a:buChar char="-"/>
            </a:pPr>
            <a:endParaRPr lang="en-US" dirty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Российская электронная школа (РЭШ)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Электронный банк заданий для оценки функциональной грамотности</a:t>
            </a:r>
          </a:p>
          <a:p>
            <a:pPr marL="0" indent="0" algn="just">
              <a:buNone/>
            </a:pPr>
            <a:r>
              <a:rPr lang="en-US" dirty="0">
                <a:latin typeface="Bookman Old Style" pitchFamily="18" charset="0"/>
                <a:hlinkClick r:id="rId3"/>
              </a:rPr>
              <a:t>https://resh.edu.ru</a:t>
            </a:r>
            <a:r>
              <a:rPr lang="en-US" dirty="0" smtClean="0">
                <a:latin typeface="Bookman Old Style" pitchFamily="18" charset="0"/>
                <a:hlinkClick r:id="rId3"/>
              </a:rPr>
              <a:t>/</a:t>
            </a:r>
            <a:endParaRPr lang="ru-RU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36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600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МБОУ «СОШ № 18» принимает участие в международном исследовании PISA 2022</vt:lpstr>
      <vt:lpstr>Краткая информация об исследовании PISA</vt:lpstr>
      <vt:lpstr>Мониторинговое исследование качества общего образования PISA отвечает на вопрос</vt:lpstr>
      <vt:lpstr>Презентация PowerPoint</vt:lpstr>
      <vt:lpstr>Исследование PISA имеет следующие особенности:</vt:lpstr>
      <vt:lpstr>Исследование проводится по 5-ти направлениям:</vt:lpstr>
      <vt:lpstr>Составные части исследования PISA-2022 </vt:lpstr>
      <vt:lpstr>Где взять примерные задания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Абитова А.А.</dc:creator>
  <cp:lastModifiedBy>Секретарь СОШ 18</cp:lastModifiedBy>
  <cp:revision>12</cp:revision>
  <dcterms:created xsi:type="dcterms:W3CDTF">2022-02-01T06:38:40Z</dcterms:created>
  <dcterms:modified xsi:type="dcterms:W3CDTF">2022-02-02T00:54:02Z</dcterms:modified>
</cp:coreProperties>
</file>